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F2744"/>
                </a:solidFill>
                <a:latin typeface="Arial"/>
              </a:defRPr>
            </a:pPr>
            <a:r>
              <a:rPr sz="1300" b="0" i="0" u="none" strike="noStrike">
                <a:solidFill>
                  <a:srgbClr val="0F2744"/>
                </a:solidFill>
                <a:latin typeface="Arial"/>
              </a:rPr>
              <a:t>売上高・営業利益（百万円）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売上高</c:v>
                </c:pt>
              </c:strCache>
            </c:strRef>
          </c:tx>
          <c:spPr>
            <a:solidFill>
              <a:srgbClr val="0F274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334155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前々期</c:v>
                  </c:pt>
                  <c:pt idx="1">
                    <c:v>前期</c:v>
                  </c:pt>
                  <c:pt idx="2">
                    <c:v>直近期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820</c:v>
                </c:pt>
                <c:pt idx="1">
                  <c:v>910</c:v>
                </c:pt>
                <c:pt idx="2">
                  <c:v>1020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営業利益</c:v>
                </c:pt>
              </c:strCache>
            </c:strRef>
          </c:tx>
          <c:spPr>
            <a:solidFill>
              <a:srgbClr val="38BDF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334155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前々期</c:v>
                  </c:pt>
                  <c:pt idx="1">
                    <c:v>前期</c:v>
                  </c:pt>
                  <c:pt idx="2">
                    <c:v>直近期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52</c:v>
                </c:pt>
                <c:pt idx="1">
                  <c:v>68</c:v>
                </c:pt>
                <c:pt idx="2">
                  <c:v>98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334155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CBD5E1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64748B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F2744"/>
                </a:solidFill>
                <a:latin typeface="Arial"/>
              </a:defRPr>
            </a:pPr>
            <a:r>
              <a:rPr sz="1300" b="0" i="0" u="none" strike="noStrike">
                <a:solidFill>
                  <a:srgbClr val="0F2744"/>
                </a:solidFill>
                <a:latin typeface="Arial"/>
              </a:rPr>
              <a:t>営業利益率（%）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営業利益率(%)</c:v>
                </c:pt>
              </c:strCache>
            </c:strRef>
          </c:tx>
          <c:spPr>
            <a:solidFill>
              <a:srgbClr val="D97706"/>
            </a:solidFill>
            <a:ln w="38100" cap="flat">
              <a:solidFill>
                <a:srgbClr val="D97706"/>
              </a:solidFill>
              <a:prstDash val="solid"/>
              <a:round/>
            </a:ln>
            <a:effectLst/>
          </c:spPr>
          <c:invertIfNegative val="0"/>
          <c:dLbls>
            <c:numFmt formatCode="0.0&quot;%&quot;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D97706"/>
                    </a:solidFill>
                    <a:latin typeface="Arial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D97706"/>
              </a:solidFill>
              <a:ln w="9525" cap="flat">
                <a:solidFill>
                  <a:srgbClr val="D9770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</c:f>
              <c:multiLvlStrCache>
                <c:ptCount val="3"/>
                <c:lvl>
                  <c:pt idx="0">
                    <c:v>前々期</c:v>
                  </c:pt>
                  <c:pt idx="1">
                    <c:v>前期</c:v>
                  </c:pt>
                  <c:pt idx="2">
                    <c:v>直近期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6.3</c:v>
                </c:pt>
                <c:pt idx="1">
                  <c:v>7.5</c:v>
                </c:pt>
                <c:pt idx="2">
                  <c:v>9.6</c:v>
                </c:pt>
              </c:numCache>
            </c:numRef>
          </c:val>
          <c:smooth val="0"/>
        </c:ser>
        <c:dLbls>
          <c:numFmt formatCode="0.0&quot;%&quot;" sourceLinked="0"/>
          <c:txPr>
            <a:bodyPr/>
            <a:lstStyle/>
            <a:p>
              <a:pPr>
                <a:defRPr b="0" i="0" strike="noStrike" sz="1000" u="none">
                  <a:solidFill>
                    <a:srgbClr val="D97706"/>
                  </a:solidFill>
                  <a:latin typeface="Arial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CBD5E1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F2744"/>
                </a:solidFill>
                <a:latin typeface="Arial"/>
              </a:defRPr>
            </a:pPr>
            <a:r>
              <a:rPr sz="1300" b="0" i="0" u="none" strike="noStrike">
                <a:solidFill>
                  <a:srgbClr val="0F2744"/>
                </a:solidFill>
                <a:latin typeface="Arial"/>
              </a:rPr>
              <a:t>総資産・純資産（百万円）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総資産</c:v>
                </c:pt>
              </c:strCache>
            </c:strRef>
          </c:tx>
          <c:spPr>
            <a:solidFill>
              <a:srgbClr val="94A3B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334155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前々期</c:v>
                  </c:pt>
                  <c:pt idx="1">
                    <c:v>前期</c:v>
                  </c:pt>
                  <c:pt idx="2">
                    <c:v>直近期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640</c:v>
                </c:pt>
                <c:pt idx="1">
                  <c:v>690</c:v>
                </c:pt>
                <c:pt idx="2">
                  <c:v>760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純資産</c:v>
                </c:pt>
              </c:strCache>
            </c:strRef>
          </c:tx>
          <c:spPr>
            <a:solidFill>
              <a:srgbClr val="0F274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334155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前々期</c:v>
                  </c:pt>
                  <c:pt idx="1">
                    <c:v>前期</c:v>
                  </c:pt>
                  <c:pt idx="2">
                    <c:v>直近期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310</c:v>
                </c:pt>
                <c:pt idx="1">
                  <c:v>360</c:v>
                </c:pt>
                <c:pt idx="2">
                  <c:v>430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334155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CBD5E1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64748B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F2744"/>
                </a:solidFill>
                <a:latin typeface="Arial"/>
              </a:defRPr>
            </a:pPr>
            <a:r>
              <a:rPr sz="1300" b="0" i="0" u="none" strike="noStrike">
                <a:solidFill>
                  <a:srgbClr val="0F2744"/>
                </a:solidFill>
                <a:latin typeface="Arial"/>
              </a:rPr>
              <a:t>自己資本比率（%）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自己資本比率(%)</c:v>
                </c:pt>
              </c:strCache>
            </c:strRef>
          </c:tx>
          <c:spPr>
            <a:solidFill>
              <a:srgbClr val="16A34A"/>
            </a:solidFill>
            <a:ln w="38100" cap="flat">
              <a:solidFill>
                <a:srgbClr val="16A34A"/>
              </a:solidFill>
              <a:prstDash val="solid"/>
              <a:round/>
            </a:ln>
            <a:effectLst/>
          </c:spPr>
          <c:invertIfNegative val="0"/>
          <c:dLbls>
            <c:numFmt formatCode="0.0&quot;%&quot;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6A34A"/>
                    </a:solidFill>
                    <a:latin typeface="Arial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16A34A"/>
              </a:solidFill>
              <a:ln w="9525" cap="flat">
                <a:solidFill>
                  <a:srgbClr val="16A34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</c:f>
              <c:multiLvlStrCache>
                <c:ptCount val="3"/>
                <c:lvl>
                  <c:pt idx="0">
                    <c:v>前々期</c:v>
                  </c:pt>
                  <c:pt idx="1">
                    <c:v>前期</c:v>
                  </c:pt>
                  <c:pt idx="2">
                    <c:v>直近期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48.4</c:v>
                </c:pt>
                <c:pt idx="1">
                  <c:v>52.2</c:v>
                </c:pt>
                <c:pt idx="2">
                  <c:v>56.6</c:v>
                </c:pt>
              </c:numCache>
            </c:numRef>
          </c:val>
          <c:smooth val="0"/>
        </c:ser>
        <c:dLbls>
          <c:numFmt formatCode="0.0&quot;%&quot;" sourceLinked="0"/>
          <c:txPr>
            <a:bodyPr/>
            <a:lstStyle/>
            <a:p>
              <a:pPr>
                <a:defRPr b="0" i="0" strike="noStrike" sz="1000" u="none">
                  <a:solidFill>
                    <a:srgbClr val="16A34A"/>
                  </a:solidFill>
                  <a:latin typeface="Arial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CBD5E1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F2744"/>
                </a:solidFill>
                <a:latin typeface="Arial"/>
              </a:defRPr>
            </a:pPr>
            <a:r>
              <a:rPr sz="1300" b="0" i="0" u="none" strike="noStrike">
                <a:solidFill>
                  <a:srgbClr val="0F2744"/>
                </a:solidFill>
                <a:latin typeface="Arial"/>
              </a:rPr>
              <a:t>事業計画 EBIT 5年推移（百万円）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EBIT</c:v>
                </c:pt>
              </c:strCache>
            </c:strRef>
          </c:tx>
          <c:spPr>
            <a:solidFill>
              <a:srgbClr val="0F2744"/>
            </a:solidFill>
            <a:ln w="38100" cap="flat">
              <a:solidFill>
                <a:srgbClr val="0F2744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F2744"/>
                    </a:solidFill>
                    <a:latin typeface="Arial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0F2744"/>
              </a:solidFill>
              <a:ln w="9525" cap="flat">
                <a:solidFill>
                  <a:srgbClr val="0F2744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1年目</c:v>
                  </c:pt>
                  <c:pt idx="1">
                    <c:v>2年目</c:v>
                  </c:pt>
                  <c:pt idx="2">
                    <c:v>3年目</c:v>
                  </c:pt>
                  <c:pt idx="3">
                    <c:v>4年目</c:v>
                  </c:pt>
                  <c:pt idx="4">
                    <c:v>5年目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105</c:v>
                </c:pt>
                <c:pt idx="1">
                  <c:v>118</c:v>
                </c:pt>
                <c:pt idx="2">
                  <c:v>128</c:v>
                </c:pt>
                <c:pt idx="3">
                  <c:v>139</c:v>
                </c:pt>
                <c:pt idx="4">
                  <c:v>150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0F2744"/>
                  </a:solidFill>
                  <a:latin typeface="Arial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CBD5E1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F2744"/>
                </a:solidFill>
                <a:latin typeface="Arial"/>
              </a:defRPr>
            </a:pPr>
            <a:r>
              <a:rPr sz="1300" b="0" i="0" u="none" strike="noStrike">
                <a:solidFill>
                  <a:srgbClr val="0F2744"/>
                </a:solidFill>
                <a:latin typeface="Arial"/>
              </a:rPr>
              <a:t>減価償却・設備投資（百万円）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減価償却</c:v>
                </c:pt>
              </c:strCache>
            </c:strRef>
          </c:tx>
          <c:spPr>
            <a:solidFill>
              <a:srgbClr val="38BDF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334155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1年目</c:v>
                  </c:pt>
                  <c:pt idx="1">
                    <c:v>2年目</c:v>
                  </c:pt>
                  <c:pt idx="2">
                    <c:v>3年目</c:v>
                  </c:pt>
                  <c:pt idx="3">
                    <c:v>4年目</c:v>
                  </c:pt>
                  <c:pt idx="4">
                    <c:v>5年目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設備投資</c:v>
                </c:pt>
              </c:strCache>
            </c:strRef>
          </c:tx>
          <c:spPr>
            <a:solidFill>
              <a:srgbClr val="D9770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334155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1年目</c:v>
                  </c:pt>
                  <c:pt idx="1">
                    <c:v>2年目</c:v>
                  </c:pt>
                  <c:pt idx="2">
                    <c:v>3年目</c:v>
                  </c:pt>
                  <c:pt idx="3">
                    <c:v>4年目</c:v>
                  </c:pt>
                  <c:pt idx="4">
                    <c:v>5年目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18</c:v>
                </c:pt>
                <c:pt idx="1">
                  <c:v>18</c:v>
                </c:pt>
                <c:pt idx="2">
                  <c:v>18</c:v>
                </c:pt>
                <c:pt idx="3">
                  <c:v>18</c:v>
                </c:pt>
                <c:pt idx="4">
                  <c:v>18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334155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CBD5E1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64748B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chart" Target="/ppt/charts/chart2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chart" Target="/ppt/charts/chart4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chart" Target="/ppt/charts/chart6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7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97112" y="548640"/>
            <a:ext cx="2743200" cy="457200"/>
          </a:xfrm>
          <a:prstGeom prst="rect">
            <a:avLst/>
          </a:prstGeom>
          <a:solidFill>
            <a:srgbClr val="0F2744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897112" y="54864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Strictly Confidential ／ 秘密情報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731520" y="2286000"/>
            <a:ext cx="164592" cy="1463040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5" name="Text 3"/>
          <p:cNvSpPr/>
          <p:nvPr/>
        </p:nvSpPr>
        <p:spPr>
          <a:xfrm>
            <a:off x="1097280" y="1737360"/>
            <a:ext cx="999439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8BDF8"/>
                </a:solidFill>
              </a:rPr>
              <a:t>Project Sakura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97280" y="2286000"/>
            <a:ext cx="9994392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</a:rPr>
              <a:t>企業概要書（インフォメーション・メモランダム）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1143000" y="3840480"/>
            <a:ext cx="999439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8BDF8"/>
                </a:solidFill>
              </a:rPr>
              <a:t>精密部品製造／売上規模 10〜30億円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143000" y="6035040"/>
            <a:ext cx="999439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</a:rPr>
              <a:t>2026年10月5日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0F274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14400"/>
            <a:ext cx="12188952" cy="54864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8288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目次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1280160"/>
            <a:ext cx="10908792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334155"/>
                </a:solidFill>
              </a:rPr>
              <a:t>1. エグゼクティブサマリー</a:t>
            </a:r>
            <a:endParaRPr lang="en-US" sz="1600" dirty="0"/>
          </a:p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334155"/>
                </a:solidFill>
              </a:rPr>
              <a:t>2. 会社概要・事業内容</a:t>
            </a:r>
            <a:endParaRPr lang="en-US" sz="1600" dirty="0"/>
          </a:p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334155"/>
                </a:solidFill>
              </a:rPr>
              <a:t>3. 製品・サービス／事業の強み</a:t>
            </a:r>
            <a:endParaRPr lang="en-US" sz="1600" dirty="0"/>
          </a:p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334155"/>
                </a:solidFill>
              </a:rPr>
              <a:t>4. 市場環境</a:t>
            </a:r>
            <a:endParaRPr lang="en-US" sz="1600" dirty="0"/>
          </a:p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334155"/>
                </a:solidFill>
              </a:rPr>
              <a:t>5. 顧客・取引先</a:t>
            </a:r>
            <a:endParaRPr lang="en-US" sz="1600" dirty="0"/>
          </a:p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334155"/>
                </a:solidFill>
              </a:rPr>
              <a:t>6. 組織・人員</a:t>
            </a:r>
            <a:endParaRPr lang="en-US" sz="1600" dirty="0"/>
          </a:p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334155"/>
                </a:solidFill>
              </a:rPr>
              <a:t>7. 財務ハイライト</a:t>
            </a:r>
            <a:endParaRPr lang="en-US" sz="1600" dirty="0"/>
          </a:p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334155"/>
                </a:solidFill>
              </a:rPr>
              <a:t>8. 事業計画・成長戦略</a:t>
            </a:r>
            <a:endParaRPr lang="en-US" sz="1600" dirty="0"/>
          </a:p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334155"/>
                </a:solidFill>
              </a:rPr>
              <a:t>9. 譲渡理由・希望条件・想定シナジー</a:t>
            </a:r>
            <a:endParaRPr lang="en-US" sz="1600" dirty="0"/>
          </a:p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334155"/>
                </a:solidFill>
              </a:rPr>
              <a:t>10. リスク・留意点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Strictly Confidential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0F274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14400"/>
            <a:ext cx="12188952" cy="54864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8288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1. エグゼクティブサマリー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694944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</a:rPr>
              <a:t>創業30年、自動車・産業機械向けの精密金属部品メーカー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</a:rPr>
              <a:t>直近3期増収増益、営業利益率は約10%まで改善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</a:rPr>
              <a:t>大手Tier1との長期取引と、内製の金型・加工技術が参入障壁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863840" y="118872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744"/>
                </a:solidFill>
              </a:rPr>
              <a:t>主要指標（直近期）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863840" y="1600200"/>
            <a:ext cx="3840480" cy="1028700"/>
          </a:xfrm>
          <a:prstGeom prst="roundRect">
            <a:avLst>
              <a:gd name="adj" fmla="val 7111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863840" y="1600200"/>
            <a:ext cx="82296" cy="1028700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9" name="Text 7"/>
          <p:cNvSpPr/>
          <p:nvPr/>
        </p:nvSpPr>
        <p:spPr>
          <a:xfrm>
            <a:off x="8092440" y="167335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売上高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092440" y="1929384"/>
            <a:ext cx="3474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2744"/>
                </a:solidFill>
              </a:rPr>
              <a:t>1,020百万円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092440" y="2281428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</a:rPr>
              <a:t>前期比 +12.1%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7863840" y="2766060"/>
            <a:ext cx="3840480" cy="1028700"/>
          </a:xfrm>
          <a:prstGeom prst="roundRect">
            <a:avLst>
              <a:gd name="adj" fmla="val 7111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863840" y="2766060"/>
            <a:ext cx="82296" cy="1028700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14" name="Text 12"/>
          <p:cNvSpPr/>
          <p:nvPr/>
        </p:nvSpPr>
        <p:spPr>
          <a:xfrm>
            <a:off x="8092440" y="283921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営業利益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092440" y="3095244"/>
            <a:ext cx="3474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2744"/>
                </a:solidFill>
              </a:rPr>
              <a:t>98百万円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8092440" y="3447288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</a:rPr>
              <a:t>営業利益率 9.6%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7863840" y="3931920"/>
            <a:ext cx="3840480" cy="1028700"/>
          </a:xfrm>
          <a:prstGeom prst="roundRect">
            <a:avLst>
              <a:gd name="adj" fmla="val 7111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863840" y="3931920"/>
            <a:ext cx="82296" cy="1028700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19" name="Text 17"/>
          <p:cNvSpPr/>
          <p:nvPr/>
        </p:nvSpPr>
        <p:spPr>
          <a:xfrm>
            <a:off x="8092440" y="400507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経常利益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8092440" y="4261104"/>
            <a:ext cx="3474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2744"/>
                </a:solidFill>
              </a:rPr>
              <a:t>94百万円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8092440" y="4613148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</a:rPr>
              <a:t>直近期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7863840" y="5097780"/>
            <a:ext cx="3840480" cy="1028700"/>
          </a:xfrm>
          <a:prstGeom prst="roundRect">
            <a:avLst>
              <a:gd name="adj" fmla="val 7111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863840" y="5097780"/>
            <a:ext cx="82296" cy="1028700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24" name="Text 22"/>
          <p:cNvSpPr/>
          <p:nvPr/>
        </p:nvSpPr>
        <p:spPr>
          <a:xfrm>
            <a:off x="8092440" y="517093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純資産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092440" y="5426964"/>
            <a:ext cx="3474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2744"/>
                </a:solidFill>
              </a:rPr>
              <a:t>430百万円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8092440" y="5779008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34155"/>
                </a:solidFill>
              </a:rPr>
              <a:t>自己資本比率 56.6%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Strictly Confidential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11091672" y="644652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0F274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14400"/>
            <a:ext cx="12188952" cy="54864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8288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2. 会社概要・事業内容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48640" y="1143000"/>
            <a:ext cx="5394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744"/>
                </a:solidFill>
              </a:rPr>
              <a:t>会社概要</a:t>
            </a:r>
            <a:endParaRPr lang="en-US" sz="1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539496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657600"/>
              </a:tblGrid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334155"/>
                          </a:solidFill>
                        </a:rPr>
                        <a:t>会社名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株式会社サンプル精密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334155"/>
                          </a:solidFill>
                        </a:rPr>
                        <a:t>所在地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愛知県名古屋市〇〇区1-2-3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334155"/>
                          </a:solidFill>
                        </a:rPr>
                        <a:t>設立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1996年4月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334155"/>
                          </a:solidFill>
                        </a:rPr>
                        <a:t>代表者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代表取締役 〇〇 〇〇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334155"/>
                          </a:solidFill>
                        </a:rPr>
                        <a:t>資本金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5,000万円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334155"/>
                          </a:solidFill>
                        </a:rPr>
                        <a:t>発行済株式数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10,000 株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334155"/>
                          </a:solidFill>
                        </a:rPr>
                        <a:t>決算期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3月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334155"/>
                          </a:solidFill>
                        </a:rPr>
                        <a:t>業種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精密部品製造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334155"/>
                          </a:solidFill>
                        </a:rPr>
                        <a:t>従業員数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約80名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334155"/>
                          </a:solidFill>
                        </a:rPr>
                        <a:t>主要取引銀行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〇〇銀行・〇〇信用金庫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334155"/>
                          </a:solidFill>
                        </a:rPr>
                        <a:t>株主構成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創業家 100%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334155"/>
                          </a:solidFill>
                        </a:rPr>
                        <a:t>許認可・登録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ISO9001 / 〇〇登録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6309360" y="1143000"/>
            <a:ext cx="5394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744"/>
                </a:solidFill>
              </a:rPr>
              <a:t>事業内容・ビジネスモデル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309360" y="1554480"/>
            <a:ext cx="539496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334155"/>
                </a:solidFill>
              </a:rPr>
              <a:t>精密切削・研磨を中核に、金型設計から量産までを一貫対応。</a:t>
            </a:r>
            <a:endParaRPr lang="en-US" sz="1400" dirty="0"/>
          </a:p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334155"/>
                </a:solidFill>
              </a:rPr>
              <a:t>少量多品種・高公差の部品で、試作から量産までリードタイム短縮を強みとする。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Strictly Confidential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1091672" y="644652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0F274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14400"/>
            <a:ext cx="12188952" cy="54864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8288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3. 製品・サービス／事業の強み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48640" y="1143000"/>
            <a:ext cx="5394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744"/>
                </a:solidFill>
              </a:rPr>
              <a:t>製品・サービス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1554480"/>
            <a:ext cx="539496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334155"/>
                </a:solidFill>
              </a:rPr>
              <a:t>自動車向け精密部品（売上の約6割）</a:t>
            </a:r>
            <a:endParaRPr lang="en-US" sz="1400" dirty="0"/>
          </a:p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334155"/>
                </a:solidFill>
              </a:rPr>
              <a:t>産業機械向け部品（約3割）</a:t>
            </a:r>
            <a:endParaRPr lang="en-US" sz="1400" dirty="0"/>
          </a:p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334155"/>
                </a:solidFill>
              </a:rPr>
              <a:t>試作・金型設計の受託（約1割）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309360" y="1143000"/>
            <a:ext cx="5394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744"/>
                </a:solidFill>
              </a:rPr>
              <a:t>事業の強み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309360" y="1554480"/>
            <a:ext cx="539496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334155"/>
                </a:solidFill>
              </a:rPr>
              <a:t>ミクロン単位の公差に対応する加工技術と検査体制</a:t>
            </a:r>
            <a:endParaRPr lang="en-US" sz="1400" dirty="0"/>
          </a:p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334155"/>
                </a:solidFill>
              </a:rPr>
              <a:t>金型を内製化し、試作〜量産の一貫対応でリードタイム短縮</a:t>
            </a:r>
            <a:endParaRPr lang="en-US" sz="1400" dirty="0"/>
          </a:p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334155"/>
                </a:solidFill>
              </a:rPr>
              <a:t>大手Tier1サプライヤーとの20年超の取引関係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Strictly Confidential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1091672" y="644652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0F274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14400"/>
            <a:ext cx="12188952" cy="54864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8288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4. 市場環境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1280160"/>
            <a:ext cx="10908792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334155"/>
                </a:solidFill>
              </a:rPr>
              <a:t>国内自動車部品市場は緩やかな構造変化（EV化）の局面。</a:t>
            </a:r>
            <a:endParaRPr lang="en-US" sz="1600" dirty="0"/>
          </a:p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334155"/>
                </a:solidFill>
              </a:rPr>
              <a:t>高精度・小ロット領域は海外移管が進みにくく、国内の優位性が残る。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Strictly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91672" y="644652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0F274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14400"/>
            <a:ext cx="12188952" cy="54864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8288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5. 顧客・取引先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48640" y="11430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744"/>
                </a:solidFill>
              </a:rPr>
              <a:t>顧客・取引先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1554480"/>
            <a:ext cx="1106424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334155"/>
                </a:solidFill>
              </a:rPr>
              <a:t>主要顧客は自動車Tier1が中心（上位3社で売上の約6割）。</a:t>
            </a:r>
            <a:endParaRPr lang="en-US" sz="1400" dirty="0"/>
          </a:p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334155"/>
                </a:solidFill>
              </a:rPr>
              <a:t>医療・産業機械向けの新規開拓で依存度の分散を進めている。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29718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744"/>
                </a:solidFill>
              </a:rPr>
              <a:t>売上上位5社</a:t>
            </a:r>
            <a:endParaRPr lang="en-US" sz="1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337560"/>
          <a:ext cx="110642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4114800"/>
                <a:gridCol w="2286000"/>
                <a:gridCol w="1371600"/>
                <a:gridCol w="246888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順位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7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取引先名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7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売上高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7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構成比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7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主な取引内容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744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1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A社（自動車Tier1）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320,000千円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31%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精密切削部品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2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B社（産業機械）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180,000千円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18%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金型・量産部品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3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C社（医療機器）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90,000千円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9%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試作・受託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4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D社（自動車Tier2）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70,000千円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7%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量産部品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5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E社（産業機械）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55,000千円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5%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34155"/>
                          </a:solidFill>
                        </a:rPr>
                        <a:t>金型設計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Strictly Confidential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1091672" y="644652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0F274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14400"/>
            <a:ext cx="12188952" cy="54864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8288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6. 組織・人員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1280160"/>
            <a:ext cx="10908792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334155"/>
                </a:solidFill>
              </a:rPr>
              <a:t>従業員約80名（製造60・技術12・管理8）。</a:t>
            </a:r>
            <a:endParaRPr lang="en-US" sz="1600" dirty="0"/>
          </a:p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334155"/>
                </a:solidFill>
              </a:rPr>
              <a:t>製造部長が量産技術のキーマン。技術継承を計画的に推進中。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Strictly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91672" y="644652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0F274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14400"/>
            <a:ext cx="12188952" cy="54864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8288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7. 財務ハイライト</a:t>
            </a:r>
            <a:endParaRPr lang="en-US" sz="2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188720"/>
          <a:ext cx="1090879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2542032"/>
                <a:gridCol w="2542032"/>
                <a:gridCol w="2551176"/>
              </a:tblGrid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項目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7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前々期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7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前期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7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直近期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74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売上高（百万円）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820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910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1,020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売上原価（百万円）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574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637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714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売上総利益（百万円）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246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273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306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販管費（百万円）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194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205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208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営業利益（百万円）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52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68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98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営業利益率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6.3%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7.5%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9.6%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経常利益（百万円）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48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64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94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減価償却費（百万円）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18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19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20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総資産（百万円）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640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690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760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有利子負債（百万円）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60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60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60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純資産（百万円）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310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360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430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自己資本比率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48.4%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52.2%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55"/>
                          </a:solidFill>
                        </a:rPr>
                        <a:t>56.6%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640080" y="6080760"/>
            <a:ext cx="109087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※ 単位：百万円。自己資本比率＝純資産÷総資産。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Strictly Confidential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11091672" y="644652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0F274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14400"/>
            <a:ext cx="12188952" cy="54864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8288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7. 財務ハイライト｜収益の推移</a:t>
            </a:r>
            <a:endParaRPr lang="en-US" sz="2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280160"/>
          <a:ext cx="5669280" cy="4754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6" name="Chart 1" descr=""/>
          <p:cNvGraphicFramePr/>
          <p:nvPr/>
        </p:nvGraphicFramePr>
        <p:xfrm>
          <a:off x="6309360" y="1280160"/>
          <a:ext cx="5394960" cy="4754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Strictly Confidential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11091672" y="644652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0F274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14400"/>
            <a:ext cx="12188952" cy="54864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8288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7. 財務ハイライト｜財務体質</a:t>
            </a:r>
            <a:endParaRPr lang="en-US" sz="2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280160"/>
          <a:ext cx="5669280" cy="4754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6" name="Chart 1" descr=""/>
          <p:cNvGraphicFramePr/>
          <p:nvPr/>
        </p:nvGraphicFramePr>
        <p:xfrm>
          <a:off x="6309360" y="1280160"/>
          <a:ext cx="5394960" cy="4754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Strictly Confidential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11091672" y="644652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0F274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14400"/>
            <a:ext cx="12188952" cy="54864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8288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8. 事業計画・成長戦略</a:t>
            </a:r>
            <a:endParaRPr lang="en-US" sz="2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280160"/>
          <a:ext cx="566928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6" name="Chart 1" descr=""/>
          <p:cNvGraphicFramePr/>
          <p:nvPr/>
        </p:nvGraphicFramePr>
        <p:xfrm>
          <a:off x="6309360" y="1280160"/>
          <a:ext cx="539496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 3"/>
          <p:cNvSpPr/>
          <p:nvPr/>
        </p:nvSpPr>
        <p:spPr>
          <a:xfrm>
            <a:off x="640080" y="5577840"/>
            <a:ext cx="10908792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</a:rPr>
              <a:t>EV・医療機器向けの新規部品開発と、検査自動化による生産性向上。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</a:rPr>
              <a:t>近隣同業の事業承継案件の取り込みも検討。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</a:rPr>
              <a:t>グラフは会社作成の事業計画に基づく見通しです（単位：百万円）。</a:t>
            </a:r>
            <a:endParaRPr lang="en-US" sz="1300" dirty="0"/>
          </a:p>
        </p:txBody>
      </p:sp>
      <p:sp>
        <p:nvSpPr>
          <p:cNvPr id="8" name="Text 4"/>
          <p:cNvSpPr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Strictly Confidential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11091672" y="644652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0F274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14400"/>
            <a:ext cx="12188952" cy="54864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8288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9. 譲渡理由・希望条件・想定シナジー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11064240" cy="1508760"/>
          </a:xfrm>
          <a:prstGeom prst="roundRect">
            <a:avLst>
              <a:gd name="adj" fmla="val 4848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490472"/>
            <a:ext cx="118872" cy="292608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7" name="Text 5"/>
          <p:cNvSpPr/>
          <p:nvPr/>
        </p:nvSpPr>
        <p:spPr>
          <a:xfrm>
            <a:off x="1005840" y="1417320"/>
            <a:ext cx="10332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744"/>
                </a:solidFill>
              </a:rPr>
              <a:t>譲渡理由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05840" y="1965960"/>
            <a:ext cx="101955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</a:rPr>
              <a:t>オーナーの高齢化と後継者不在。事業の継続・発展のため資本提携を希望。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2880360"/>
            <a:ext cx="11064240" cy="1508760"/>
          </a:xfrm>
          <a:prstGeom prst="roundRect">
            <a:avLst>
              <a:gd name="adj" fmla="val 4848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3136392"/>
            <a:ext cx="118872" cy="292608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11" name="Text 9"/>
          <p:cNvSpPr/>
          <p:nvPr/>
        </p:nvSpPr>
        <p:spPr>
          <a:xfrm>
            <a:off x="1005840" y="3063240"/>
            <a:ext cx="10332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744"/>
                </a:solidFill>
              </a:rPr>
              <a:t>希望スキーム・希望条件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3611880"/>
            <a:ext cx="101955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</a:rPr>
              <a:t>株式譲渡（100%）。従業員の雇用継続を重視。譲渡時期は1年以内を想定。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4526280"/>
            <a:ext cx="11064240" cy="1508760"/>
          </a:xfrm>
          <a:prstGeom prst="roundRect">
            <a:avLst>
              <a:gd name="adj" fmla="val 4848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4782312"/>
            <a:ext cx="118872" cy="292608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15" name="Text 13"/>
          <p:cNvSpPr/>
          <p:nvPr/>
        </p:nvSpPr>
        <p:spPr>
          <a:xfrm>
            <a:off x="1005840" y="4709160"/>
            <a:ext cx="10332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744"/>
                </a:solidFill>
              </a:rPr>
              <a:t>想定シナジー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005840" y="5257800"/>
            <a:ext cx="101955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</a:rPr>
              <a:t>生産能力・技術の取り込みによる供給力強化や内製化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</a:rPr>
              <a:t>既存事業との顧客基盤・販路の相互補完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Strictly Confidential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091672" y="644652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0F274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14400"/>
            <a:ext cx="12188952" cy="54864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8288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10. リスク・留意点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1280160"/>
            <a:ext cx="10908792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334155"/>
                </a:solidFill>
              </a:rPr>
              <a:t>特定顧客への依存度がやや高い</a:t>
            </a:r>
            <a:endParaRPr lang="en-US" sz="1600" dirty="0"/>
          </a:p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334155"/>
                </a:solidFill>
              </a:rPr>
              <a:t>キーマン（製造部長）の技術継承が課題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Strictly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91672" y="644652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0F274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914400"/>
            <a:ext cx="12188952" cy="54864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8288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ご留意事項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1280160"/>
            <a:ext cx="10908792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</a:rPr>
              <a:t>本資料は秘密情報を含みます。検討目的以外での利用、第三者への開示・複製はお控えください。</a:t>
            </a:r>
            <a:endParaRPr lang="en-US" sz="1300" dirty="0"/>
          </a:p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</a:rPr>
              <a:t>本資料の記載内容は現時点の情報に基づくもので、今後の確認・協議により変更となる場合があります。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Strictly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91672" y="6446520"/>
            <a:ext cx="731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企業概要書（インフォメーション・メモランダム）</dc:title>
  <dc:subject>PptxGenJS Presentation</dc:subject>
  <dc:creator/>
  <cp:lastModifiedBy/>
  <cp:revision>1</cp:revision>
  <dcterms:created xsi:type="dcterms:W3CDTF">2026-10-05T01:08:15Z</dcterms:created>
  <dcterms:modified xsi:type="dcterms:W3CDTF">2026-10-05T01:08:15Z</dcterms:modified>
</cp:coreProperties>
</file>